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20" r:id="rId3"/>
    <p:sldId id="262" r:id="rId4"/>
    <p:sldId id="313" r:id="rId5"/>
    <p:sldId id="321" r:id="rId6"/>
    <p:sldId id="314" r:id="rId7"/>
    <p:sldId id="316" r:id="rId8"/>
    <p:sldId id="295" r:id="rId9"/>
    <p:sldId id="280" r:id="rId10"/>
    <p:sldId id="281" r:id="rId11"/>
    <p:sldId id="317" r:id="rId12"/>
    <p:sldId id="318" r:id="rId13"/>
    <p:sldId id="319" r:id="rId14"/>
    <p:sldId id="275" r:id="rId15"/>
    <p:sldId id="309" r:id="rId16"/>
    <p:sldId id="312" r:id="rId17"/>
  </p:sldIdLst>
  <p:sldSz cx="9144000" cy="6858000" type="screen4x3"/>
  <p:notesSz cx="99314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39" autoAdjust="0"/>
    <p:restoredTop sz="94651" autoAdjust="0"/>
  </p:normalViewPr>
  <p:slideViewPr>
    <p:cSldViewPr>
      <p:cViewPr varScale="1">
        <p:scale>
          <a:sx n="104" d="100"/>
          <a:sy n="104" d="100"/>
        </p:scale>
        <p:origin x="-84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88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88" y="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88" y="6454775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35D871-E9B0-478E-933C-6CD3DC5D7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688" y="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27388"/>
            <a:ext cx="728345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775"/>
            <a:ext cx="4303713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688" y="6454775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2F3ED9EF-294A-47E7-AE40-8BFAA5F03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79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41C0136-16F0-47BA-B65B-63409A53C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1079-B499-4F93-A1DD-73F5E810571D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661396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1933557-708D-4D73-B2A2-42BB081F6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BF084-B3E1-449D-BD05-05A2581B2BDB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096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042FF9E-9C8F-49E5-8E15-E0900611D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D3E57-C9B5-4B37-B7D1-7AE9FC0F09C4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8952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solidFill>
          <a:srgbClr val="B3A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042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1027F8A-5434-4378-865A-D6A63879E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5FD8-A5C9-4CC1-8EBA-EE0F5445BEE0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8917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B13927B3-204E-4D5D-99D7-DE5226326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E9DC-0311-45A7-B01B-1588182A9FA0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922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98659B4-8557-4F5D-8B9C-458F18DF7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A4F0-2226-47D5-8029-E53F04FDA92D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2170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8D534585-2F37-4B7E-856F-7A5534998B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4683-14BA-4BD9-A343-A0DF05B2EDC6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782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FB33FCF-5F65-4034-9CFB-66B46408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5FE3-8BE6-4D09-86CA-0968688747A5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307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3324499-E0ED-4796-B776-0E76AEB29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C4030-5A75-41B9-B6DB-4BCD04E0A3DA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581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A077687-A608-43EA-97F8-B3D76AB13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A216F-C56C-4549-90E2-787B96B96E74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507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2AC6A86-33D6-4FD0-BA56-77ECDCE4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98B6-05C2-4119-AAAC-05140F4198B5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126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DC4151BA-61AF-46FC-AC96-04CF4F2F6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9EC90D2-6807-4B9C-AEFB-86038C26A46B}" type="datetimeFigureOut">
              <a:rPr lang="en-NZ"/>
              <a:pPr>
                <a:defRPr/>
              </a:pPr>
              <a:t>17/05/2011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08A1D9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7C984A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2AD8D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beryl\Music\Star%20Wars\Empire%20Strikes%20Back\01%20Star%20Wars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6.wav"/><Relationship Id="rId7" Type="http://schemas.openxmlformats.org/officeDocument/2006/relationships/image" Target="../media/image7.png"/><Relationship Id="rId2" Type="http://schemas.openxmlformats.org/officeDocument/2006/relationships/audio" Target="../media/audio5.wav"/><Relationship Id="rId1" Type="http://schemas.openxmlformats.org/officeDocument/2006/relationships/audio" Target="../media/audio4.wav"/><Relationship Id="rId6" Type="http://schemas.openxmlformats.org/officeDocument/2006/relationships/slideLayout" Target="../slideLayouts/slideLayout2.xml"/><Relationship Id="rId5" Type="http://schemas.openxmlformats.org/officeDocument/2006/relationships/audio" Target="../media/audio8.wav"/><Relationship Id="rId4" Type="http://schemas.openxmlformats.org/officeDocument/2006/relationships/audio" Target="../media/audio7.wav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3505200"/>
            <a:ext cx="214312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8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1022350" y="2209800"/>
            <a:ext cx="7543800" cy="3962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 fontScale="92500" lnSpcReduction="1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latin typeface="Arial" pitchFamily="34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</a:rPr>
              <a:t>Some from Heim Chap 13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</a:rPr>
              <a:t>Prepared By Beryl Plimmer 2011</a:t>
            </a:r>
            <a:endParaRPr lang="en-US" sz="2400" b="1" dirty="0">
              <a:latin typeface="Arial" pitchFamily="34" charset="0"/>
            </a:endParaRP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04800" y="762000"/>
            <a:ext cx="8534400" cy="914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7200" dirty="0" smtClean="0">
                <a:latin typeface="Times New Roman" pitchFamily="18" charset="0"/>
              </a:rPr>
              <a:t>Sound</a:t>
            </a:r>
            <a:endParaRPr lang="en-US" sz="7200" dirty="0"/>
          </a:p>
        </p:txBody>
      </p:sp>
      <p:pic>
        <p:nvPicPr>
          <p:cNvPr id="4" name="01 Star War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86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25" y="1981200"/>
            <a:ext cx="2166938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39875"/>
            <a:ext cx="19050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TextBox 2"/>
          <p:cNvSpPr txBox="1">
            <a:spLocks noChangeArrowheads="1"/>
          </p:cNvSpPr>
          <p:nvPr/>
        </p:nvSpPr>
        <p:spPr bwMode="auto">
          <a:xfrm>
            <a:off x="4038600" y="6172200"/>
            <a:ext cx="495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1800" baseline="0"/>
              <a:t>The sound files are not linked – most should work on windows 7 machines</a:t>
            </a:r>
            <a:endParaRPr lang="en-N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 numSld="3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Can you remember </a:t>
            </a:r>
            <a:r>
              <a:rPr lang="en-US" dirty="0" err="1" smtClean="0"/>
              <a:t>earcons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many?</a:t>
            </a:r>
          </a:p>
          <a:p>
            <a:r>
              <a:rPr lang="en-US" smtClean="0"/>
              <a:t>How often do you hear them?</a:t>
            </a:r>
          </a:p>
          <a:p>
            <a:endParaRPr lang="en-US" smtClean="0"/>
          </a:p>
          <a:p>
            <a:r>
              <a:rPr lang="en-US" smtClean="0"/>
              <a:t>Can you intuitively tell what these mean?</a:t>
            </a:r>
          </a:p>
        </p:txBody>
      </p:sp>
      <p:pic>
        <p:nvPicPr>
          <p:cNvPr id="5" name="Spee3694.wav">
            <a:hlinkClick r:id="" action="ppaction://media"/>
          </p:cNvPr>
          <p:cNvPicPr>
            <a:picLocks noRot="1" noChangeAspect="1"/>
          </p:cNvPicPr>
          <p:nvPr>
            <a:wavAudioFile r:embed="rId1" name="Speech On.wav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496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pee3695.wav">
            <a:hlinkClick r:id="" action="ppaction://media"/>
          </p:cNvPr>
          <p:cNvPicPr>
            <a:picLocks noRot="1" noChangeAspect="1"/>
          </p:cNvPicPr>
          <p:nvPr>
            <a:wavAudioFile r:embed="rId2" name="Speech Off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496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pee3709.wav">
            <a:hlinkClick r:id="" action="ppaction://media"/>
          </p:cNvPr>
          <p:cNvPicPr>
            <a:picLocks noRot="1" noChangeAspect="1"/>
          </p:cNvPicPr>
          <p:nvPr>
            <a:wavAudioFile r:embed="rId3" name="Speech Sleep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7338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pee3710.wav">
            <a:hlinkClick r:id="" action="ppaction://media"/>
          </p:cNvPr>
          <p:cNvPicPr>
            <a:picLocks noRot="1" noChangeAspect="1"/>
          </p:cNvPicPr>
          <p:nvPr>
            <a:wavAudioFile r:embed="rId4" name="Speech Misrecognition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10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pee3711.wav">
            <a:hlinkClick r:id="" action="ppaction://media"/>
          </p:cNvPr>
          <p:cNvPicPr>
            <a:picLocks noRot="1" noChangeAspect="1"/>
          </p:cNvPicPr>
          <p:nvPr>
            <a:wavAudioFile r:embed="rId5" name="Speech Disambiguation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3" y="54102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28675" y="4191000"/>
            <a:ext cx="847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3600"/>
              <a:t>On</a:t>
            </a:r>
            <a:r>
              <a:rPr lang="en-NZ"/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10013" y="4191000"/>
            <a:ext cx="10334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3600"/>
              <a:t>Sleep</a:t>
            </a:r>
            <a:r>
              <a:rPr lang="en-NZ"/>
              <a:t>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124075" y="4191000"/>
            <a:ext cx="847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3600"/>
              <a:t>Off</a:t>
            </a:r>
            <a:r>
              <a:rPr lang="en-NZ"/>
              <a:t>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8813" y="6019800"/>
            <a:ext cx="17033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3600"/>
              <a:t>Mis-recognized</a:t>
            </a:r>
            <a:endParaRPr lang="en-NZ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468563" y="6019800"/>
            <a:ext cx="1701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sz="3600"/>
              <a:t>Dis-ambiguate</a:t>
            </a:r>
            <a:endParaRPr lang="en-NZ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06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7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87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1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Speech Output</a:t>
            </a:r>
            <a:endParaRPr lang="en-NZ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3600" dirty="0" smtClean="0"/>
              <a:t>Eyes free operation</a:t>
            </a:r>
          </a:p>
          <a:p>
            <a:r>
              <a:rPr lang="en-NZ" sz="3600" dirty="0" smtClean="0"/>
              <a:t>Alternative output channel</a:t>
            </a:r>
          </a:p>
          <a:p>
            <a:pPr lvl="1"/>
            <a:r>
              <a:rPr lang="en-NZ" sz="3600" dirty="0" smtClean="0"/>
              <a:t>Good for checking your essays </a:t>
            </a:r>
          </a:p>
          <a:p>
            <a:r>
              <a:rPr lang="en-NZ" sz="3600" dirty="0" smtClean="0"/>
              <a:t>Navigation is hard</a:t>
            </a:r>
          </a:p>
          <a:p>
            <a:pPr lvl="1"/>
            <a:r>
              <a:rPr lang="en-NZ" sz="3400" dirty="0" smtClean="0"/>
              <a:t>Back </a:t>
            </a:r>
            <a:r>
              <a:rPr lang="en-NZ" sz="3400" dirty="0"/>
              <a:t>tracking, </a:t>
            </a:r>
            <a:endParaRPr lang="en-NZ" sz="3400" dirty="0" smtClean="0"/>
          </a:p>
          <a:p>
            <a:pPr lvl="1"/>
            <a:r>
              <a:rPr lang="en-NZ" sz="3400" dirty="0" smtClean="0"/>
              <a:t>finding </a:t>
            </a:r>
            <a:r>
              <a:rPr lang="en-NZ" sz="3400" dirty="0"/>
              <a:t>location of </a:t>
            </a:r>
            <a:r>
              <a:rPr lang="en-NZ" sz="3400" dirty="0" smtClean="0"/>
              <a:t>particular thing</a:t>
            </a:r>
            <a:endParaRPr lang="en-NZ" sz="3400" dirty="0"/>
          </a:p>
          <a:p>
            <a:pPr lvl="1"/>
            <a:endParaRPr lang="en-NZ" dirty="0" smtClean="0"/>
          </a:p>
          <a:p>
            <a:endParaRPr lang="en-NZ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Speech Output</a:t>
            </a:r>
            <a:endParaRPr lang="en-NZ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Recorded</a:t>
            </a:r>
          </a:p>
          <a:p>
            <a:pPr lvl="1"/>
            <a:r>
              <a:rPr lang="en-NZ" smtClean="0"/>
              <a:t>Menu choices for telephone systems</a:t>
            </a:r>
          </a:p>
          <a:p>
            <a:pPr lvl="1"/>
            <a:r>
              <a:rPr lang="en-NZ" smtClean="0"/>
              <a:t>Books or other multimedia experiences</a:t>
            </a:r>
          </a:p>
          <a:p>
            <a:r>
              <a:rPr lang="en-NZ" smtClean="0"/>
              <a:t>Generated</a:t>
            </a:r>
          </a:p>
          <a:p>
            <a:pPr lvl="1"/>
            <a:r>
              <a:rPr lang="en-NZ" smtClean="0"/>
              <a:t>Good voice synthesisers built in to op systems</a:t>
            </a:r>
          </a:p>
          <a:p>
            <a:pPr lvl="2"/>
            <a:r>
              <a:rPr lang="en-NZ" smtClean="0"/>
              <a:t>Windows navigator</a:t>
            </a:r>
          </a:p>
          <a:p>
            <a:pPr lvl="1"/>
            <a:r>
              <a:rPr lang="en-NZ" smtClean="0"/>
              <a:t>Can give pronunciation rules</a:t>
            </a:r>
          </a:p>
          <a:p>
            <a:pPr lvl="1"/>
            <a:r>
              <a:rPr lang="en-NZ" smtClean="0"/>
              <a:t>Still sound a little artificial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sz="6600" dirty="0" smtClean="0"/>
              <a:t>Sound Input</a:t>
            </a:r>
            <a:endParaRPr lang="en-NZ" sz="6600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4800" smtClean="0"/>
              <a:t>Speech</a:t>
            </a:r>
          </a:p>
          <a:p>
            <a:endParaRPr lang="en-NZ" sz="4800" smtClean="0"/>
          </a:p>
          <a:p>
            <a:r>
              <a:rPr lang="en-NZ" sz="4800" smtClean="0"/>
              <a:t>Environmental </a:t>
            </a:r>
          </a:p>
          <a:p>
            <a:endParaRPr lang="en-NZ" sz="4800" smtClean="0"/>
          </a:p>
          <a:p>
            <a:r>
              <a:rPr lang="en-NZ" sz="4800" smtClean="0"/>
              <a:t>Music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Speech Recognition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distinct applications: </a:t>
            </a:r>
          </a:p>
          <a:p>
            <a:pPr lvl="1"/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Transcription</a:t>
            </a:r>
          </a:p>
          <a:p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Telephone menu systems </a:t>
            </a:r>
          </a:p>
          <a:p>
            <a:pPr lvl="2"/>
            <a:r>
              <a:rPr lang="en-US" dirty="0" smtClean="0"/>
              <a:t>Choose from a limited number of options, works ok</a:t>
            </a:r>
          </a:p>
          <a:p>
            <a:r>
              <a:rPr lang="en-US" dirty="0" smtClean="0"/>
              <a:t>Automatic speech recognition (ASR) </a:t>
            </a:r>
          </a:p>
          <a:p>
            <a:pPr lvl="1"/>
            <a:r>
              <a:rPr lang="en-US" dirty="0" smtClean="0"/>
              <a:t>Built into operating systems</a:t>
            </a:r>
          </a:p>
          <a:p>
            <a:pPr lvl="1"/>
            <a:r>
              <a:rPr lang="en-US" dirty="0" smtClean="0"/>
              <a:t>Dragon Systems’ NaturallySpeaking® and IBM’s Via Voice®</a:t>
            </a:r>
          </a:p>
          <a:p>
            <a:pPr lvl="1"/>
            <a:r>
              <a:rPr lang="en-US" dirty="0" smtClean="0"/>
              <a:t>Error prone!</a:t>
            </a:r>
          </a:p>
          <a:p>
            <a:r>
              <a:rPr lang="en-US" dirty="0" smtClean="0"/>
              <a:t>Very </a:t>
            </a:r>
            <a:r>
              <a:rPr lang="en-US" dirty="0" smtClean="0"/>
              <a:t>difficult, </a:t>
            </a:r>
            <a:r>
              <a:rPr lang="en-US" dirty="0" smtClean="0"/>
              <a:t>ongoing research problem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Searching Speech and </a:t>
            </a:r>
            <a:r>
              <a:rPr lang="en-US" dirty="0" smtClean="0"/>
              <a:t>Audio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Sound files do not afford easy opportunities for indexing and searching</a:t>
            </a:r>
          </a:p>
          <a:p>
            <a:r>
              <a:rPr lang="en-US" dirty="0" smtClean="0"/>
              <a:t>Speech translation can be used to transcribe speech files and create transcripts that can be searched like any other text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So long as recognition accuracy is ok, which it isn't at the moment</a:t>
            </a:r>
            <a:endParaRPr lang="en-US" dirty="0" smtClean="0"/>
          </a:p>
          <a:p>
            <a:r>
              <a:rPr lang="en-US" dirty="0" smtClean="0"/>
              <a:t>Tune identification apps</a:t>
            </a:r>
          </a:p>
          <a:p>
            <a:pPr lvl="1"/>
            <a:r>
              <a:rPr lang="en-US" dirty="0" smtClean="0"/>
              <a:t> hum a bit of the tune and it tells you what it is!</a:t>
            </a:r>
          </a:p>
          <a:p>
            <a:pPr lvl="1"/>
            <a:r>
              <a:rPr lang="en-US" dirty="0" smtClean="0"/>
              <a:t>Easier than translation</a:t>
            </a:r>
          </a:p>
          <a:p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Sound is transitory  </a:t>
            </a:r>
          </a:p>
          <a:p>
            <a:pPr marL="777240" lvl="2" indent="0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		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Sound output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Non speech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Music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err="1" smtClean="0"/>
              <a:t>Earcons</a:t>
            </a:r>
            <a:endParaRPr lang="en-US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Speech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Sound </a:t>
            </a:r>
            <a:r>
              <a:rPr lang="en-US" dirty="0" smtClean="0"/>
              <a:t>recognition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Speech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Transaction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dirty="0" smtClean="0"/>
              <a:t>Transcription</a:t>
            </a:r>
          </a:p>
          <a:p>
            <a:pPr marL="1280160" lvl="3" fontAlgn="auto">
              <a:spcAft>
                <a:spcPts val="0"/>
              </a:spcAft>
              <a:buClr>
                <a:schemeClr val="accent4"/>
              </a:buClr>
              <a:defRPr/>
            </a:pPr>
            <a:r>
              <a:rPr lang="en-US" dirty="0" smtClean="0"/>
              <a:t>Error prone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Sound is more complex than colour/light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763" fontAlgn="auto">
              <a:spcAft>
                <a:spcPts val="0"/>
              </a:spcAft>
              <a:defRPr/>
            </a:pPr>
            <a:r>
              <a:rPr lang="en-NZ" dirty="0" smtClean="0"/>
              <a:t>Sound versus </a:t>
            </a:r>
            <a:r>
              <a:rPr lang="en-NZ" dirty="0" smtClean="0"/>
              <a:t>Visual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4763" fontAlgn="auto">
              <a:spcAft>
                <a:spcPts val="0"/>
              </a:spcAft>
              <a:buFontTx/>
              <a:buNone/>
              <a:defRPr/>
            </a:pPr>
            <a:r>
              <a:rPr lang="en-US" sz="4000" dirty="0"/>
              <a:t>Sound exists in time and over space, vision exists in space and over time</a:t>
            </a:r>
            <a:r>
              <a:rPr lang="en-US" sz="4000" dirty="0" smtClean="0"/>
              <a:t>.</a:t>
            </a:r>
          </a:p>
          <a:p>
            <a:pPr marL="0" indent="4763" fontAlgn="auto">
              <a:spcAft>
                <a:spcPts val="0"/>
              </a:spcAft>
              <a:buFontTx/>
              <a:buNone/>
              <a:defRPr/>
            </a:pPr>
            <a:r>
              <a:rPr lang="en-US" sz="4000" dirty="0" smtClean="0"/>
              <a:t>(</a:t>
            </a:r>
            <a:r>
              <a:rPr lang="en-US" sz="4000" dirty="0" err="1" smtClean="0"/>
              <a:t>Gaver</a:t>
            </a:r>
            <a:r>
              <a:rPr lang="en-US" sz="4000" dirty="0" smtClean="0"/>
              <a:t>, 1989)</a:t>
            </a:r>
          </a:p>
          <a:p>
            <a:pPr marL="0" indent="4763" fontAlgn="auto">
              <a:spcAft>
                <a:spcPts val="0"/>
              </a:spcAft>
              <a:buFontTx/>
              <a:buNone/>
              <a:defRPr/>
            </a:pPr>
            <a:endParaRPr lang="en-US" sz="4000" dirty="0" smtClean="0"/>
          </a:p>
          <a:p>
            <a:pPr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/>
              <a:t>Sound is only there when it is playing/made</a:t>
            </a:r>
          </a:p>
          <a:p>
            <a:pPr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4000" dirty="0" smtClean="0"/>
              <a:t>Vision is there until it is replaced </a:t>
            </a:r>
          </a:p>
          <a:p>
            <a:pPr marL="0" indent="4763" fontAlgn="auto">
              <a:spcAft>
                <a:spcPts val="0"/>
              </a:spcAft>
              <a:buFontTx/>
              <a:buNone/>
              <a:defRPr/>
            </a:pPr>
            <a:endParaRPr lang="en-NZ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Sound Interaction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Computer Output/Generation (Human Input)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800" dirty="0" smtClean="0"/>
              <a:t>Non speech 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Music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Audio Icons and </a:t>
            </a:r>
            <a:r>
              <a:rPr lang="en-US" sz="2400" dirty="0" err="1" smtClean="0"/>
              <a:t>Earcons</a:t>
            </a:r>
            <a:endParaRPr lang="en-US" sz="2400" dirty="0" smtClean="0"/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800" dirty="0" smtClean="0"/>
              <a:t>Speech</a:t>
            </a:r>
          </a:p>
          <a:p>
            <a:pPr marL="640080" lvl="1" fontAlgn="auto">
              <a:spcAft>
                <a:spcPts val="0"/>
              </a:spcAft>
              <a:defRPr/>
            </a:pPr>
            <a:endParaRPr lang="en-US" sz="28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Computer Recognition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800" dirty="0" smtClean="0"/>
              <a:t>Speech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sz="2800" dirty="0" smtClean="0"/>
              <a:t>Non speech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Environmental 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dirty="0" smtClean="0"/>
              <a:t>Music</a:t>
            </a: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8594725" y="5623649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kern="1200" baseline="-25000" smtClean="0">
                <a:solidFill>
                  <a:srgbClr val="FFFFFF"/>
                </a:solidFill>
                <a:latin typeface="Times" pitchFamily="1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 baseline="-25000">
                <a:solidFill>
                  <a:schemeClr val="tx1"/>
                </a:solidFill>
                <a:latin typeface="Times" pitchFamily="1" charset="0"/>
                <a:ea typeface="+mn-ea"/>
                <a:cs typeface="+mn-cs"/>
              </a:defRPr>
            </a:lvl9pPr>
          </a:lstStyle>
          <a:p>
            <a:fld id="{448A9280-269F-4197-8B99-E197F77036F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dirty="0" smtClean="0"/>
              <a:t>Computer Output: Music</a:t>
            </a:r>
            <a:endParaRPr lang="en-NZ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4000" smtClean="0"/>
              <a:t>Can be pre-recorded or generated</a:t>
            </a:r>
          </a:p>
          <a:p>
            <a:pPr lvl="1"/>
            <a:r>
              <a:rPr lang="en-NZ" sz="3800" smtClean="0"/>
              <a:t>Movies</a:t>
            </a:r>
          </a:p>
          <a:p>
            <a:pPr lvl="1"/>
            <a:r>
              <a:rPr lang="en-NZ" sz="3800" smtClean="0"/>
              <a:t>Games</a:t>
            </a:r>
          </a:p>
          <a:p>
            <a:endParaRPr lang="en-NZ" sz="4000" smtClean="0"/>
          </a:p>
          <a:p>
            <a:r>
              <a:rPr lang="en-NZ" sz="4000" smtClean="0"/>
              <a:t>Immersive experiences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Generating music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Exciting area for artists</a:t>
            </a:r>
          </a:p>
          <a:p>
            <a:r>
              <a:rPr lang="en-US" dirty="0" smtClean="0"/>
              <a:t>Everything from pseudo real to completely abstract</a:t>
            </a:r>
          </a:p>
          <a:p>
            <a:r>
              <a:rPr lang="en-US" dirty="0" smtClean="0"/>
              <a:t>There are Jazz </a:t>
            </a:r>
            <a:r>
              <a:rPr lang="en-US" dirty="0" smtClean="0"/>
              <a:t>music generators that only skilled people can </a:t>
            </a:r>
            <a:r>
              <a:rPr lang="en-US" dirty="0" smtClean="0"/>
              <a:t>differentiate from actual musicians.</a:t>
            </a:r>
            <a:endParaRPr lang="en-US" dirty="0" smtClean="0"/>
          </a:p>
          <a:p>
            <a:r>
              <a:rPr lang="en-US" dirty="0" err="1" smtClean="0"/>
              <a:t>Serato</a:t>
            </a:r>
            <a:r>
              <a:rPr lang="en-US" dirty="0" smtClean="0"/>
              <a:t> – </a:t>
            </a:r>
            <a:r>
              <a:rPr lang="en-US" dirty="0" err="1" smtClean="0"/>
              <a:t>dj</a:t>
            </a:r>
            <a:r>
              <a:rPr lang="en-US" dirty="0" smtClean="0"/>
              <a:t> software  </a:t>
            </a:r>
            <a:r>
              <a:rPr lang="en-US" dirty="0" smtClean="0"/>
              <a:t>(www.serato.com) </a:t>
            </a:r>
            <a:endParaRPr lang="en-US" dirty="0" smtClean="0"/>
          </a:p>
          <a:p>
            <a:pPr lvl="1"/>
            <a:r>
              <a:rPr lang="en-US" dirty="0" smtClean="0"/>
              <a:t>Auckland company doing fantastic things </a:t>
            </a:r>
          </a:p>
          <a:p>
            <a:pPr lvl="1"/>
            <a:r>
              <a:rPr lang="en-US" dirty="0" smtClean="0"/>
              <a:t>Several UOA grads</a:t>
            </a:r>
            <a:br>
              <a:rPr lang="en-US" dirty="0" smtClean="0"/>
            </a:br>
            <a:r>
              <a:rPr lang="en-US" dirty="0" smtClean="0"/>
              <a:t> there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C3B73C-42E4-4B49-B2DB-CE9111017D8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27488"/>
            <a:ext cx="51816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64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sz="4800" dirty="0" smtClean="0"/>
              <a:t>Auditory Icons and </a:t>
            </a:r>
            <a:r>
              <a:rPr lang="en-NZ" sz="4800" dirty="0" err="1" smtClean="0"/>
              <a:t>Earcons</a:t>
            </a:r>
            <a:endParaRPr lang="en-NZ" sz="66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4000" smtClean="0"/>
              <a:t>The difference between these two is subtle</a:t>
            </a:r>
          </a:p>
          <a:p>
            <a:pPr lvl="1"/>
            <a:r>
              <a:rPr lang="en-NZ" sz="3800" smtClean="0"/>
              <a:t>‘Natural’ sounds</a:t>
            </a:r>
          </a:p>
          <a:p>
            <a:pPr lvl="1"/>
            <a:r>
              <a:rPr lang="en-NZ" sz="3800" smtClean="0"/>
              <a:t>‘Artificial’ sounds (generated)</a:t>
            </a:r>
          </a:p>
          <a:p>
            <a:endParaRPr lang="en-NZ" sz="4000" smtClean="0"/>
          </a:p>
          <a:p>
            <a:endParaRPr lang="en-NZ" sz="4000" smtClean="0"/>
          </a:p>
        </p:txBody>
      </p:sp>
      <p:pic>
        <p:nvPicPr>
          <p:cNvPr id="7" name="Wind3647.wav">
            <a:hlinkClick r:id="" action="ppaction://media"/>
          </p:cNvPr>
          <p:cNvPicPr>
            <a:picLocks noRot="1" noChangeAspect="1"/>
          </p:cNvPicPr>
          <p:nvPr>
            <a:wavAudioFile r:embed="rId1" name="Windows Hardware Fail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497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Wind3662.wav">
            <a:hlinkClick r:id="" action="ppaction://media"/>
          </p:cNvPr>
          <p:cNvPicPr>
            <a:picLocks noRot="1" noChangeAspect="1"/>
          </p:cNvPicPr>
          <p:nvPr>
            <a:wavAudioFile r:embed="rId2" name="Windows Hardware Insert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4977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Wind3663.wav">
            <a:hlinkClick r:id="" action="ppaction://media"/>
          </p:cNvPr>
          <p:cNvPicPr>
            <a:picLocks noRot="1" noChangeAspect="1"/>
          </p:cNvPicPr>
          <p:nvPr>
            <a:wavAudioFile r:embed="rId3" name="Windows Hardware Remove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7825" y="5210175"/>
            <a:ext cx="69484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Times" pitchFamily="1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" pitchFamily="1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" pitchFamily="1" charset="0"/>
              </a:defRPr>
            </a:lvl9pPr>
          </a:lstStyle>
          <a:p>
            <a:r>
              <a:rPr lang="en-NZ" baseline="0"/>
              <a:t>Windows hardware </a:t>
            </a:r>
            <a:br>
              <a:rPr lang="en-NZ" baseline="0"/>
            </a:br>
            <a:r>
              <a:rPr lang="en-NZ" baseline="0"/>
              <a:t>fail                              insert                       remove </a:t>
            </a:r>
            <a:endParaRPr lang="en-NZ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81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1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8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sz="4800" dirty="0" smtClean="0"/>
              <a:t>Auditory Icons and </a:t>
            </a:r>
            <a:r>
              <a:rPr lang="en-NZ" sz="4800" dirty="0" err="1" smtClean="0"/>
              <a:t>Earcons</a:t>
            </a:r>
            <a:endParaRPr lang="en-NZ" sz="6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800600"/>
          </a:xfrm>
        </p:spPr>
        <p:txBody>
          <a:bodyPr/>
          <a:lstStyle/>
          <a:p>
            <a:r>
              <a:rPr lang="en-US" smtClean="0"/>
              <a:t>Redundant Encoding</a:t>
            </a:r>
          </a:p>
          <a:p>
            <a:pPr lvl="1"/>
            <a:r>
              <a:rPr lang="en-US" smtClean="0"/>
              <a:t>It aids memory by adding additional associations.</a:t>
            </a:r>
          </a:p>
          <a:p>
            <a:pPr lvl="1"/>
            <a:r>
              <a:rPr lang="en-US" smtClean="0"/>
              <a:t>Can alert without interrupting  </a:t>
            </a:r>
          </a:p>
          <a:p>
            <a:pPr lvl="1"/>
            <a:r>
              <a:rPr lang="en-US" smtClean="0"/>
              <a:t>An alterative communications channel.</a:t>
            </a:r>
          </a:p>
          <a:p>
            <a:pPr lvl="1"/>
            <a:endParaRPr lang="en-US" smtClean="0"/>
          </a:p>
          <a:p>
            <a:r>
              <a:rPr lang="en-US" smtClean="0"/>
              <a:t>Positive/Negative Feedback</a:t>
            </a:r>
          </a:p>
          <a:p>
            <a:pPr lvl="1"/>
            <a:r>
              <a:rPr lang="en-US" smtClean="0"/>
              <a:t>Auditory alarms might be crucial to the safe operation of computer-operated machinery or mission-critical environments</a:t>
            </a:r>
          </a:p>
          <a:p>
            <a:pPr lvl="1"/>
            <a:r>
              <a:rPr lang="en-US" smtClean="0"/>
              <a:t>Too many alarms</a:t>
            </a:r>
          </a:p>
          <a:p>
            <a:pPr lvl="2"/>
            <a:r>
              <a:rPr lang="en-US" smtClean="0"/>
              <a:t>Annoying </a:t>
            </a:r>
          </a:p>
          <a:p>
            <a:pPr lvl="2"/>
            <a:r>
              <a:rPr lang="en-US" smtClean="0"/>
              <a:t>Ignored</a:t>
            </a:r>
          </a:p>
          <a:p>
            <a:pPr lvl="2"/>
            <a:endParaRPr lang="en-US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Using Sound in Interaction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Learnability </a:t>
            </a:r>
            <a:r>
              <a:rPr lang="en-US" sz="2800" dirty="0" smtClean="0"/>
              <a:t>of the mapping between the icon and the object represented</a:t>
            </a:r>
          </a:p>
          <a:p>
            <a:pPr lvl="1"/>
            <a:r>
              <a:rPr lang="en-US" sz="3000" dirty="0" smtClean="0"/>
              <a:t>“Oink” and “bow wow” have high articulatory directness</a:t>
            </a:r>
          </a:p>
          <a:p>
            <a:pPr lvl="1"/>
            <a:r>
              <a:rPr lang="en-US" sz="3000" dirty="0" smtClean="0"/>
              <a:t>A swishing sound accompanying a paintbrush tool also has high articulatory directness</a:t>
            </a:r>
          </a:p>
          <a:p>
            <a:pPr lvl="1"/>
            <a:r>
              <a:rPr lang="en-US" sz="3000" dirty="0" smtClean="0"/>
              <a:t>A system beep carries is an abstract representation</a:t>
            </a:r>
          </a:p>
          <a:p>
            <a:pPr lvl="1">
              <a:buFontTx/>
              <a:buNone/>
            </a:pPr>
            <a:endParaRPr lang="en-US" sz="1400" i="1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Innate human understanding </a:t>
            </a:r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077200" cy="45720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Volume</a:t>
            </a:r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&lt;quiet -------------------------------------------------------------------loud</a:t>
            </a:r>
            <a:r>
              <a:rPr lang="en-US" dirty="0" smtClean="0"/>
              <a:t>&gt;</a:t>
            </a:r>
          </a:p>
          <a:p>
            <a:pPr marL="754380" lvl="1" indent="-342900" fontAlgn="auto">
              <a:spcAft>
                <a:spcPts val="0"/>
              </a:spcAft>
              <a:defRPr/>
            </a:pPr>
            <a:r>
              <a:rPr lang="en-US" dirty="0" smtClean="0"/>
              <a:t>Whisper</a:t>
            </a:r>
          </a:p>
          <a:p>
            <a:pPr marL="754380" lvl="1" indent="-342900" fontAlgn="auto">
              <a:spcAft>
                <a:spcPts val="0"/>
              </a:spcAft>
              <a:defRPr/>
            </a:pPr>
            <a:r>
              <a:rPr lang="en-US" dirty="0" smtClean="0"/>
              <a:t>Shout 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Pitch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Baby crying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Reassurance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Authoritative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Rhythm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Urgency 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Mood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Length</a:t>
            </a:r>
          </a:p>
          <a:p>
            <a:pPr marL="640080" lvl="1" fontAlgn="auto">
              <a:spcAft>
                <a:spcPts val="0"/>
              </a:spcAft>
              <a:defRPr/>
            </a:pPr>
            <a:r>
              <a:rPr lang="en-US" dirty="0" smtClean="0"/>
              <a:t>Start, stop, duration 	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8531225" y="5648325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A9280-269F-4197-8B99-E197F77036F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687</TotalTime>
  <Words>516</Words>
  <Application>Microsoft Office PowerPoint</Application>
  <PresentationFormat>On-screen Show (4:3)</PresentationFormat>
  <Paragraphs>158</Paragraphs>
  <Slides>16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</vt:lpstr>
      <vt:lpstr>Arial</vt:lpstr>
      <vt:lpstr>Cambria</vt:lpstr>
      <vt:lpstr>Calibri</vt:lpstr>
      <vt:lpstr>Times New Roman</vt:lpstr>
      <vt:lpstr>Adjacency</vt:lpstr>
      <vt:lpstr>Sound</vt:lpstr>
      <vt:lpstr>Sound versus Visual </vt:lpstr>
      <vt:lpstr>Sound Interaction</vt:lpstr>
      <vt:lpstr>Computer Output: Music</vt:lpstr>
      <vt:lpstr>Generating music</vt:lpstr>
      <vt:lpstr>Auditory Icons and Earcons</vt:lpstr>
      <vt:lpstr>Auditory Icons and Earcons</vt:lpstr>
      <vt:lpstr>Using Sound in Interaction Design</vt:lpstr>
      <vt:lpstr>Innate human understanding </vt:lpstr>
      <vt:lpstr>Can you remember earcons?</vt:lpstr>
      <vt:lpstr>Speech Output</vt:lpstr>
      <vt:lpstr>Speech Output</vt:lpstr>
      <vt:lpstr>Sound Input</vt:lpstr>
      <vt:lpstr>Speech Recognition </vt:lpstr>
      <vt:lpstr>Searching Speech and Audio</vt:lpstr>
      <vt:lpstr>Summary</vt:lpstr>
    </vt:vector>
  </TitlesOfParts>
  <Company>cwp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beryl</cp:lastModifiedBy>
  <cp:revision>46</cp:revision>
  <cp:lastPrinted>2011-05-15T23:16:24Z</cp:lastPrinted>
  <dcterms:created xsi:type="dcterms:W3CDTF">2007-02-02T18:46:00Z</dcterms:created>
  <dcterms:modified xsi:type="dcterms:W3CDTF">2011-05-17T05:49:43Z</dcterms:modified>
</cp:coreProperties>
</file>